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75" r:id="rId11"/>
    <p:sldId id="272" r:id="rId12"/>
    <p:sldId id="273" r:id="rId13"/>
    <p:sldId id="274" r:id="rId14"/>
  </p:sldIdLst>
  <p:sldSz cx="18288000" cy="10287000"/>
  <p:notesSz cx="6858000" cy="9144000"/>
  <p:embeddedFontLst>
    <p:embeddedFont>
      <p:font typeface="Canva Sans Bold" panose="020B0604020202020204" charset="0"/>
      <p:regular r:id="rId15"/>
    </p:embeddedFont>
    <p:embeddedFont>
      <p:font typeface="Glacial Indifference Bold" panose="020B0604020202020204" charset="0"/>
      <p:regular r:id="rId16"/>
    </p:embeddedFont>
    <p:embeddedFont>
      <p:font typeface="Montserrat Classic" panose="020B0604020202020204" charset="0"/>
      <p:regular r:id="rId17"/>
    </p:embeddedFont>
    <p:embeddedFont>
      <p:font typeface="Montserrat Classic Bold" panose="020B0604020202020204" charset="0"/>
      <p:regular r:id="rId18"/>
    </p:embeddedFont>
    <p:embeddedFont>
      <p:font typeface="Trebuchet MS" panose="020B0603020202020204" pitchFamily="34" charset="0"/>
      <p:regular r:id="rId19"/>
      <p:bold r:id="rId20"/>
      <p:italic r:id="rId21"/>
      <p:boldItalic r:id="rId22"/>
    </p:embeddedFont>
    <p:embeddedFont>
      <p:font typeface="Ultra" panose="020B0604020202020204" charset="0"/>
      <p:regular r:id="rId23"/>
    </p:embeddedFont>
    <p:embeddedFont>
      <p:font typeface="Wingdings 3" panose="05040102010807070707" pitchFamily="18" charset="2"/>
      <p:regular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2541" autoAdjust="0"/>
  </p:normalViewPr>
  <p:slideViewPr>
    <p:cSldViewPr>
      <p:cViewPr varScale="1">
        <p:scale>
          <a:sx n="53" d="100"/>
          <a:sy n="53" d="100"/>
        </p:scale>
        <p:origin x="581"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3187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5989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954757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9334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8806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7710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46557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551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76151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2492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76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8490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6191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2826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8480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9680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8/25/2024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50891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svg"/><Relationship Id="rId7"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6.sv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5795769" y="1689929"/>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2973970"/>
            <a:ext cx="9816447" cy="1667123"/>
          </a:xfrm>
          <a:prstGeom prst="rect">
            <a:avLst/>
          </a:prstGeom>
        </p:spPr>
        <p:txBody>
          <a:bodyPr lIns="0" tIns="0" rIns="0" bIns="0" rtlCol="0" anchor="t">
            <a:spAutoFit/>
          </a:bodyPr>
          <a:lstStyle/>
          <a:p>
            <a:pPr>
              <a:lnSpc>
                <a:spcPts val="6483"/>
              </a:lnSpc>
            </a:pPr>
            <a:r>
              <a:rPr lang="en-US" sz="6548" dirty="0">
                <a:solidFill>
                  <a:srgbClr val="2BB4D4"/>
                </a:solidFill>
                <a:latin typeface="Montserrat Classic Bold"/>
              </a:rPr>
              <a:t>BATTERY HEALTH MONITORING SYSTEM</a:t>
            </a:r>
          </a:p>
        </p:txBody>
      </p:sp>
      <p:sp>
        <p:nvSpPr>
          <p:cNvPr id="6" name="TextBox 6"/>
          <p:cNvSpPr txBox="1"/>
          <p:nvPr/>
        </p:nvSpPr>
        <p:spPr>
          <a:xfrm>
            <a:off x="1028700" y="250604"/>
            <a:ext cx="11627697" cy="1327591"/>
          </a:xfrm>
          <a:prstGeom prst="rect">
            <a:avLst/>
          </a:prstGeom>
        </p:spPr>
        <p:txBody>
          <a:bodyPr lIns="0" tIns="0" rIns="0" bIns="0" rtlCol="0" anchor="t">
            <a:spAutoFit/>
          </a:bodyPr>
          <a:lstStyle/>
          <a:p>
            <a:pPr>
              <a:lnSpc>
                <a:spcPts val="5977"/>
              </a:lnSpc>
            </a:pPr>
            <a:r>
              <a:rPr lang="en-US" sz="3034">
                <a:solidFill>
                  <a:srgbClr val="004AAD"/>
                </a:solidFill>
                <a:latin typeface="Montserrat Classic Bold Italics"/>
              </a:rPr>
              <a:t>Centre for Development of Advanced Computing (C-DAC)</a:t>
            </a:r>
          </a:p>
          <a:p>
            <a:pPr>
              <a:lnSpc>
                <a:spcPts val="4247"/>
              </a:lnSpc>
            </a:pPr>
            <a:r>
              <a:rPr lang="en-US" sz="3034">
                <a:solidFill>
                  <a:srgbClr val="004AAD"/>
                </a:solidFill>
                <a:latin typeface="Montserrat Classic Bold Italics"/>
              </a:rPr>
              <a:t>Post Graduate Diploma - Embedded Systems Design</a:t>
            </a:r>
          </a:p>
        </p:txBody>
      </p:sp>
      <p:sp>
        <p:nvSpPr>
          <p:cNvPr id="7" name="TextBox 7"/>
          <p:cNvSpPr txBox="1"/>
          <p:nvPr/>
        </p:nvSpPr>
        <p:spPr>
          <a:xfrm>
            <a:off x="1219200" y="6690427"/>
            <a:ext cx="7190889" cy="2445285"/>
          </a:xfrm>
          <a:prstGeom prst="rect">
            <a:avLst/>
          </a:prstGeom>
        </p:spPr>
        <p:txBody>
          <a:bodyPr lIns="0" tIns="0" rIns="0" bIns="0" rtlCol="0" anchor="t">
            <a:spAutoFit/>
          </a:bodyPr>
          <a:lstStyle/>
          <a:p>
            <a:pPr>
              <a:lnSpc>
                <a:spcPts val="3919"/>
              </a:lnSpc>
            </a:pPr>
            <a:r>
              <a:rPr lang="en-US" sz="2799" spc="139" dirty="0">
                <a:solidFill>
                  <a:srgbClr val="2E2E2E"/>
                </a:solidFill>
                <a:latin typeface="Montserrat Classic Bold"/>
              </a:rPr>
              <a:t>Group Members :-</a:t>
            </a:r>
          </a:p>
          <a:p>
            <a:pPr>
              <a:lnSpc>
                <a:spcPts val="3919"/>
              </a:lnSpc>
            </a:pPr>
            <a:r>
              <a:rPr lang="en-US" sz="2799" spc="139" dirty="0">
                <a:solidFill>
                  <a:srgbClr val="2E2E2E"/>
                </a:solidFill>
                <a:latin typeface="Montserrat Classic Bold"/>
              </a:rPr>
              <a:t>Aditya Pal                   (240340130003)</a:t>
            </a:r>
          </a:p>
          <a:p>
            <a:pPr>
              <a:lnSpc>
                <a:spcPts val="3919"/>
              </a:lnSpc>
            </a:pPr>
            <a:r>
              <a:rPr lang="en-US" sz="2799" spc="139" dirty="0">
                <a:solidFill>
                  <a:srgbClr val="2E2E2E"/>
                </a:solidFill>
                <a:latin typeface="Montserrat Classic Bold"/>
              </a:rPr>
              <a:t>Akansha Prasad        (240340130005)</a:t>
            </a:r>
          </a:p>
          <a:p>
            <a:pPr>
              <a:lnSpc>
                <a:spcPts val="3919"/>
              </a:lnSpc>
            </a:pPr>
            <a:r>
              <a:rPr lang="en-US" sz="2799" spc="139" dirty="0">
                <a:solidFill>
                  <a:srgbClr val="2E2E2E"/>
                </a:solidFill>
                <a:latin typeface="Montserrat Classic Bold"/>
              </a:rPr>
              <a:t>Rahul Labade             (240340130027)</a:t>
            </a:r>
          </a:p>
          <a:p>
            <a:pPr>
              <a:lnSpc>
                <a:spcPts val="3919"/>
              </a:lnSpc>
            </a:pPr>
            <a:r>
              <a:rPr lang="en-US" sz="2799" spc="139" dirty="0">
                <a:solidFill>
                  <a:srgbClr val="2E2E2E"/>
                </a:solidFill>
                <a:latin typeface="Montserrat Classic Bold"/>
              </a:rPr>
              <a:t>Shubham Pawar        (240340130046)</a:t>
            </a:r>
          </a:p>
        </p:txBody>
      </p:sp>
      <p:sp>
        <p:nvSpPr>
          <p:cNvPr id="8" name="TextBox 8"/>
          <p:cNvSpPr txBox="1"/>
          <p:nvPr/>
        </p:nvSpPr>
        <p:spPr>
          <a:xfrm>
            <a:off x="1028700" y="5425095"/>
            <a:ext cx="7190889" cy="444737"/>
          </a:xfrm>
          <a:prstGeom prst="rect">
            <a:avLst/>
          </a:prstGeom>
        </p:spPr>
        <p:txBody>
          <a:bodyPr lIns="0" tIns="0" rIns="0" bIns="0" rtlCol="0" anchor="t">
            <a:spAutoFit/>
          </a:bodyPr>
          <a:lstStyle/>
          <a:p>
            <a:pPr>
              <a:lnSpc>
                <a:spcPts val="3919"/>
              </a:lnSpc>
            </a:pPr>
            <a:r>
              <a:rPr lang="en-US" sz="2799" b="1" spc="139" dirty="0">
                <a:solidFill>
                  <a:srgbClr val="2E2E2E"/>
                </a:solidFill>
                <a:latin typeface="Montserrat Classic"/>
              </a:rPr>
              <a:t>Guided By: Mr. Shripad Deshpande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D6307A9-85D1-C67A-88C2-1A4862254B3A}"/>
              </a:ext>
            </a:extLst>
          </p:cNvPr>
          <p:cNvSpPr txBox="1"/>
          <p:nvPr/>
        </p:nvSpPr>
        <p:spPr>
          <a:xfrm>
            <a:off x="609600" y="495300"/>
            <a:ext cx="11658600" cy="830997"/>
          </a:xfrm>
          <a:prstGeom prst="rect">
            <a:avLst/>
          </a:prstGeom>
          <a:noFill/>
        </p:spPr>
        <p:txBody>
          <a:bodyPr wrap="square" rtlCol="0">
            <a:spAutoFit/>
          </a:bodyPr>
          <a:lstStyle/>
          <a:p>
            <a:r>
              <a:rPr lang="en-US" sz="4800" dirty="0">
                <a:solidFill>
                  <a:srgbClr val="004AAD"/>
                </a:solidFill>
                <a:latin typeface="Canva Sans Bold"/>
              </a:rPr>
              <a:t>ESP32         Cloud </a:t>
            </a:r>
          </a:p>
        </p:txBody>
      </p:sp>
      <p:sp>
        <p:nvSpPr>
          <p:cNvPr id="2" name="Arrow: Right 1">
            <a:extLst>
              <a:ext uri="{FF2B5EF4-FFF2-40B4-BE49-F238E27FC236}">
                <a16:creationId xmlns:a16="http://schemas.microsoft.com/office/drawing/2014/main" id="{11284483-C56D-DE95-9F88-6DA2381ABA50}"/>
              </a:ext>
            </a:extLst>
          </p:cNvPr>
          <p:cNvSpPr/>
          <p:nvPr/>
        </p:nvSpPr>
        <p:spPr>
          <a:xfrm>
            <a:off x="2743200" y="66848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54F88773-3598-6FA1-751A-12F74A5B2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314700"/>
            <a:ext cx="5133333" cy="2847619"/>
          </a:xfrm>
          <a:prstGeom prst="rect">
            <a:avLst/>
          </a:prstGeom>
        </p:spPr>
      </p:pic>
      <p:pic>
        <p:nvPicPr>
          <p:cNvPr id="9" name="Picture 8">
            <a:extLst>
              <a:ext uri="{FF2B5EF4-FFF2-40B4-BE49-F238E27FC236}">
                <a16:creationId xmlns:a16="http://schemas.microsoft.com/office/drawing/2014/main" id="{98F7E75F-54CB-DB07-EAB2-44B9B035D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1326297"/>
            <a:ext cx="5769422" cy="7581900"/>
          </a:xfrm>
          <a:prstGeom prst="rect">
            <a:avLst/>
          </a:prstGeom>
        </p:spPr>
      </p:pic>
    </p:spTree>
    <p:extLst>
      <p:ext uri="{BB962C8B-B14F-4D97-AF65-F5344CB8AC3E}">
        <p14:creationId xmlns:p14="http://schemas.microsoft.com/office/powerpoint/2010/main" val="157856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9600" y="2019300"/>
            <a:ext cx="13411200" cy="6485220"/>
          </a:xfrm>
          <a:custGeom>
            <a:avLst/>
            <a:gdLst/>
            <a:ahLst/>
            <a:cxnLst/>
            <a:rect l="l" t="t" r="r" b="b"/>
            <a:pathLst>
              <a:path w="18288000" h="9770041">
                <a:moveTo>
                  <a:pt x="0" y="0"/>
                </a:moveTo>
                <a:lnTo>
                  <a:pt x="18288000" y="0"/>
                </a:lnTo>
                <a:lnTo>
                  <a:pt x="18288000" y="9770042"/>
                </a:lnTo>
                <a:lnTo>
                  <a:pt x="0" y="9770042"/>
                </a:lnTo>
                <a:lnTo>
                  <a:pt x="0" y="0"/>
                </a:lnTo>
                <a:close/>
              </a:path>
            </a:pathLst>
          </a:custGeom>
          <a:blipFill>
            <a:blip r:embed="rId2"/>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699622"/>
            <a:ext cx="9921292" cy="2005338"/>
          </a:xfrm>
          <a:prstGeom prst="rect">
            <a:avLst/>
          </a:prstGeom>
        </p:spPr>
        <p:txBody>
          <a:bodyPr lIns="0" tIns="0" rIns="0" bIns="0" rtlCol="0" anchor="t">
            <a:spAutoFit/>
          </a:bodyPr>
          <a:lstStyle/>
          <a:p>
            <a:pPr>
              <a:lnSpc>
                <a:spcPts val="7700"/>
              </a:lnSpc>
            </a:pPr>
            <a:r>
              <a:rPr lang="en-US" sz="7700">
                <a:solidFill>
                  <a:srgbClr val="004AAD"/>
                </a:solidFill>
                <a:latin typeface="Montserrat Classic Bold"/>
              </a:rPr>
              <a:t>BRINGING IT ALL TOGETHER</a:t>
            </a:r>
          </a:p>
        </p:txBody>
      </p:sp>
      <p:sp>
        <p:nvSpPr>
          <p:cNvPr id="5" name="Freeform 5"/>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pic>
        <p:nvPicPr>
          <p:cNvPr id="10" name="Picture 9">
            <a:extLst>
              <a:ext uri="{FF2B5EF4-FFF2-40B4-BE49-F238E27FC236}">
                <a16:creationId xmlns:a16="http://schemas.microsoft.com/office/drawing/2014/main" id="{D79AFC7F-840A-8041-6D94-855DD53BD2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6200" y="2685720"/>
            <a:ext cx="6560206" cy="66231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10ADBD-EFD7-73A3-F534-0790BA12AF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853" y="2095500"/>
            <a:ext cx="13335000" cy="3333750"/>
          </a:xfrm>
          <a:prstGeom prst="rect">
            <a:avLst/>
          </a:prstGeom>
        </p:spPr>
      </p:pic>
      <p:sp>
        <p:nvSpPr>
          <p:cNvPr id="6" name="TextBox 5">
            <a:extLst>
              <a:ext uri="{FF2B5EF4-FFF2-40B4-BE49-F238E27FC236}">
                <a16:creationId xmlns:a16="http://schemas.microsoft.com/office/drawing/2014/main" id="{158664F1-4CC3-A99E-969B-EB17155AC073}"/>
              </a:ext>
            </a:extLst>
          </p:cNvPr>
          <p:cNvSpPr txBox="1"/>
          <p:nvPr/>
        </p:nvSpPr>
        <p:spPr>
          <a:xfrm>
            <a:off x="6172200" y="6972300"/>
            <a:ext cx="4195892" cy="1015663"/>
          </a:xfrm>
          <a:prstGeom prst="rect">
            <a:avLst/>
          </a:prstGeom>
          <a:noFill/>
        </p:spPr>
        <p:txBody>
          <a:bodyPr wrap="none" rtlCol="0">
            <a:spAutoFit/>
          </a:bodyPr>
          <a:lstStyle/>
          <a:p>
            <a:r>
              <a:rPr lang="en-IN" sz="6000" dirty="0"/>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71294" y="-10725049"/>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5242519" flipH="1">
            <a:off x="-1042019" y="824027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9667853" y="5038348"/>
            <a:ext cx="7591447" cy="4219952"/>
          </a:xfrm>
          <a:custGeom>
            <a:avLst/>
            <a:gdLst/>
            <a:ahLst/>
            <a:cxnLst/>
            <a:rect l="l" t="t" r="r" b="b"/>
            <a:pathLst>
              <a:path w="7591447" h="4219952">
                <a:moveTo>
                  <a:pt x="0" y="0"/>
                </a:moveTo>
                <a:lnTo>
                  <a:pt x="7591447" y="0"/>
                </a:lnTo>
                <a:lnTo>
                  <a:pt x="7591447" y="4219952"/>
                </a:lnTo>
                <a:lnTo>
                  <a:pt x="0" y="4219952"/>
                </a:lnTo>
                <a:lnTo>
                  <a:pt x="0" y="0"/>
                </a:lnTo>
                <a:close/>
              </a:path>
            </a:pathLst>
          </a:custGeom>
          <a:blipFill>
            <a:blip r:embed="rId6"/>
            <a:stretch>
              <a:fillRect/>
            </a:stretch>
          </a:blipFill>
        </p:spPr>
      </p:sp>
      <p:sp>
        <p:nvSpPr>
          <p:cNvPr id="5" name="TextBox 5"/>
          <p:cNvSpPr txBox="1"/>
          <p:nvPr/>
        </p:nvSpPr>
        <p:spPr>
          <a:xfrm>
            <a:off x="1028700" y="2256825"/>
            <a:ext cx="8572512" cy="1209675"/>
          </a:xfrm>
          <a:prstGeom prst="rect">
            <a:avLst/>
          </a:prstGeom>
        </p:spPr>
        <p:txBody>
          <a:bodyPr lIns="0" tIns="0" rIns="0" bIns="0" rtlCol="0" anchor="t">
            <a:spAutoFit/>
          </a:bodyPr>
          <a:lstStyle/>
          <a:p>
            <a:pPr>
              <a:lnSpc>
                <a:spcPts val="9000"/>
              </a:lnSpc>
            </a:pPr>
            <a:r>
              <a:rPr lang="en-US" sz="9000" dirty="0">
                <a:solidFill>
                  <a:srgbClr val="004AAD"/>
                </a:solidFill>
                <a:latin typeface="Montserrat Classic Bold"/>
              </a:rPr>
              <a:t>THE PROBLEM</a:t>
            </a:r>
          </a:p>
        </p:txBody>
      </p:sp>
      <p:sp>
        <p:nvSpPr>
          <p:cNvPr id="6" name="TextBox 6"/>
          <p:cNvSpPr txBox="1"/>
          <p:nvPr/>
        </p:nvSpPr>
        <p:spPr>
          <a:xfrm>
            <a:off x="1028700" y="3863604"/>
            <a:ext cx="7467694" cy="2498761"/>
          </a:xfrm>
          <a:prstGeom prst="rect">
            <a:avLst/>
          </a:prstGeom>
        </p:spPr>
        <p:txBody>
          <a:bodyPr lIns="0" tIns="0" rIns="0" bIns="0" rtlCol="0" anchor="t">
            <a:spAutoFit/>
          </a:bodyPr>
          <a:lstStyle/>
          <a:p>
            <a:pPr>
              <a:lnSpc>
                <a:spcPts val="3999"/>
              </a:lnSpc>
            </a:pPr>
            <a:r>
              <a:rPr lang="en-US" sz="2499" dirty="0">
                <a:solidFill>
                  <a:srgbClr val="2E2E2E"/>
                </a:solidFill>
                <a:latin typeface="Montserrat Classic"/>
              </a:rPr>
              <a:t>EV market suffers as people are hesitant to buy EV due to too much technical jargons present over the dashboard So we make it simpler by calculating SOC and SOH and display on the screen.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10404608" y="-5140192"/>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6794899" y="4188156"/>
            <a:ext cx="8780073" cy="5853382"/>
          </a:xfrm>
          <a:custGeom>
            <a:avLst/>
            <a:gdLst/>
            <a:ahLst/>
            <a:cxnLst/>
            <a:rect l="l" t="t" r="r" b="b"/>
            <a:pathLst>
              <a:path w="8780073" h="5853382">
                <a:moveTo>
                  <a:pt x="0" y="0"/>
                </a:moveTo>
                <a:lnTo>
                  <a:pt x="8780073" y="0"/>
                </a:lnTo>
                <a:lnTo>
                  <a:pt x="8780073" y="5853382"/>
                </a:lnTo>
                <a:lnTo>
                  <a:pt x="0" y="5853382"/>
                </a:lnTo>
                <a:lnTo>
                  <a:pt x="0" y="0"/>
                </a:lnTo>
                <a:close/>
              </a:path>
            </a:pathLst>
          </a:custGeom>
          <a:blipFill>
            <a:blip r:embed="rId6"/>
            <a:stretch>
              <a:fillRect/>
            </a:stretch>
          </a:blipFill>
        </p:spPr>
      </p:sp>
      <p:sp>
        <p:nvSpPr>
          <p:cNvPr id="5" name="TextBox 5"/>
          <p:cNvSpPr txBox="1"/>
          <p:nvPr/>
        </p:nvSpPr>
        <p:spPr>
          <a:xfrm>
            <a:off x="1028700" y="1190625"/>
            <a:ext cx="9069071"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THE SOLUTION</a:t>
            </a:r>
          </a:p>
        </p:txBody>
      </p:sp>
      <p:sp>
        <p:nvSpPr>
          <p:cNvPr id="6" name="TextBox 6"/>
          <p:cNvSpPr txBox="1"/>
          <p:nvPr/>
        </p:nvSpPr>
        <p:spPr>
          <a:xfrm>
            <a:off x="1028700" y="3366786"/>
            <a:ext cx="7277100" cy="3011722"/>
          </a:xfrm>
          <a:prstGeom prst="rect">
            <a:avLst/>
          </a:prstGeom>
        </p:spPr>
        <p:txBody>
          <a:bodyPr wrap="square" lIns="0" tIns="0" rIns="0" bIns="0" rtlCol="0" anchor="t">
            <a:spAutoFit/>
          </a:bodyPr>
          <a:lstStyle/>
          <a:p>
            <a:pPr>
              <a:lnSpc>
                <a:spcPts val="3999"/>
              </a:lnSpc>
            </a:pPr>
            <a:r>
              <a:rPr lang="en-US" sz="2499" dirty="0">
                <a:solidFill>
                  <a:srgbClr val="2E2E2E"/>
                </a:solidFill>
                <a:latin typeface="Montserrat Classic"/>
              </a:rPr>
              <a:t>Developing a user-friendly dashboard that transforms confusing data into clear, actionable insights presented in simple language. Obtaining  the voltage and current, temperature of each cell of the battery leads to exact information of battery status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99962" y="885909"/>
            <a:ext cx="7813632" cy="923147"/>
          </a:xfrm>
          <a:prstGeom prst="rect">
            <a:avLst/>
          </a:prstGeom>
        </p:spPr>
        <p:txBody>
          <a:bodyPr lIns="0" tIns="0" rIns="0" bIns="0" rtlCol="0" anchor="t">
            <a:spAutoFit/>
          </a:bodyPr>
          <a:lstStyle/>
          <a:p>
            <a:pPr>
              <a:lnSpc>
                <a:spcPts val="6914"/>
              </a:lnSpc>
            </a:pPr>
            <a:r>
              <a:rPr lang="en-US" sz="6914" dirty="0">
                <a:solidFill>
                  <a:srgbClr val="2F419E"/>
                </a:solidFill>
                <a:latin typeface="Montserrat Classic Bold"/>
              </a:rPr>
              <a:t>BLOCK DIAGRAM</a:t>
            </a:r>
          </a:p>
        </p:txBody>
      </p:sp>
      <p:pic>
        <p:nvPicPr>
          <p:cNvPr id="6" name="Picture 5">
            <a:extLst>
              <a:ext uri="{FF2B5EF4-FFF2-40B4-BE49-F238E27FC236}">
                <a16:creationId xmlns:a16="http://schemas.microsoft.com/office/drawing/2014/main" id="{5069AF22-B42F-9190-B718-8977AB9CB2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2171700"/>
            <a:ext cx="11582400" cy="6515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10952300" y="2635593"/>
            <a:ext cx="13245414" cy="13245414"/>
          </a:xfrm>
          <a:custGeom>
            <a:avLst/>
            <a:gdLst/>
            <a:ahLst/>
            <a:cxnLst/>
            <a:rect l="l" t="t" r="r" b="b"/>
            <a:pathLst>
              <a:path w="13245414" h="13245414">
                <a:moveTo>
                  <a:pt x="0" y="0"/>
                </a:moveTo>
                <a:lnTo>
                  <a:pt x="13245414" y="0"/>
                </a:lnTo>
                <a:lnTo>
                  <a:pt x="13245414" y="13245414"/>
                </a:lnTo>
                <a:lnTo>
                  <a:pt x="0" y="1324541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1232969" y="1426000"/>
            <a:ext cx="2240375" cy="1010015"/>
          </a:xfrm>
          <a:custGeom>
            <a:avLst/>
            <a:gdLst/>
            <a:ahLst/>
            <a:cxnLst/>
            <a:rect l="l" t="t" r="r" b="b"/>
            <a:pathLst>
              <a:path w="2240375" h="1010015">
                <a:moveTo>
                  <a:pt x="2240375" y="0"/>
                </a:moveTo>
                <a:lnTo>
                  <a:pt x="0" y="0"/>
                </a:lnTo>
                <a:lnTo>
                  <a:pt x="0" y="1010014"/>
                </a:lnTo>
                <a:lnTo>
                  <a:pt x="2240375" y="1010014"/>
                </a:lnTo>
                <a:lnTo>
                  <a:pt x="224037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1232969" y="5560639"/>
            <a:ext cx="2240375" cy="1010015"/>
          </a:xfrm>
          <a:custGeom>
            <a:avLst/>
            <a:gdLst/>
            <a:ahLst/>
            <a:cxnLst/>
            <a:rect l="l" t="t" r="r" b="b"/>
            <a:pathLst>
              <a:path w="2240375" h="1010015">
                <a:moveTo>
                  <a:pt x="2240375" y="0"/>
                </a:moveTo>
                <a:lnTo>
                  <a:pt x="0" y="0"/>
                </a:lnTo>
                <a:lnTo>
                  <a:pt x="0" y="1010015"/>
                </a:lnTo>
                <a:lnTo>
                  <a:pt x="2240375" y="1010015"/>
                </a:lnTo>
                <a:lnTo>
                  <a:pt x="224037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112314" y="4884604"/>
            <a:ext cx="8946086" cy="2925896"/>
          </a:xfrm>
          <a:custGeom>
            <a:avLst/>
            <a:gdLst/>
            <a:ahLst/>
            <a:cxnLst/>
            <a:rect l="l" t="t" r="r" b="b"/>
            <a:pathLst>
              <a:path w="8946086" h="2925896">
                <a:moveTo>
                  <a:pt x="0" y="0"/>
                </a:moveTo>
                <a:lnTo>
                  <a:pt x="8946086" y="0"/>
                </a:lnTo>
                <a:lnTo>
                  <a:pt x="8946086" y="2925897"/>
                </a:lnTo>
                <a:lnTo>
                  <a:pt x="0" y="2925897"/>
                </a:lnTo>
                <a:lnTo>
                  <a:pt x="0" y="0"/>
                </a:lnTo>
                <a:close/>
              </a:path>
            </a:pathLst>
          </a:custGeom>
          <a:blipFill>
            <a:blip r:embed="rId8"/>
            <a:stretch>
              <a:fillRect/>
            </a:stretch>
          </a:blipFill>
        </p:spPr>
      </p:sp>
      <p:sp>
        <p:nvSpPr>
          <p:cNvPr id="7" name="TextBox 7"/>
          <p:cNvSpPr txBox="1"/>
          <p:nvPr/>
        </p:nvSpPr>
        <p:spPr>
          <a:xfrm>
            <a:off x="11683225" y="1704826"/>
            <a:ext cx="1339863" cy="405765"/>
          </a:xfrm>
          <a:prstGeom prst="rect">
            <a:avLst/>
          </a:prstGeom>
        </p:spPr>
        <p:txBody>
          <a:bodyPr lIns="0" tIns="0" rIns="0" bIns="0" rtlCol="0" anchor="t">
            <a:spAutoFit/>
          </a:bodyPr>
          <a:lstStyle/>
          <a:p>
            <a:pPr algn="ctr">
              <a:lnSpc>
                <a:spcPts val="3359"/>
              </a:lnSpc>
            </a:pPr>
            <a:r>
              <a:rPr lang="en-US" sz="2399">
                <a:solidFill>
                  <a:srgbClr val="2E2E2E"/>
                </a:solidFill>
                <a:latin typeface="Montserrat Classic Bold"/>
              </a:rPr>
              <a:t>SOC</a:t>
            </a:r>
          </a:p>
        </p:txBody>
      </p:sp>
      <p:sp>
        <p:nvSpPr>
          <p:cNvPr id="8" name="TextBox 8"/>
          <p:cNvSpPr txBox="1"/>
          <p:nvPr/>
        </p:nvSpPr>
        <p:spPr>
          <a:xfrm>
            <a:off x="11683225" y="5838951"/>
            <a:ext cx="1339863" cy="405765"/>
          </a:xfrm>
          <a:prstGeom prst="rect">
            <a:avLst/>
          </a:prstGeom>
        </p:spPr>
        <p:txBody>
          <a:bodyPr lIns="0" tIns="0" rIns="0" bIns="0" rtlCol="0" anchor="t">
            <a:spAutoFit/>
          </a:bodyPr>
          <a:lstStyle/>
          <a:p>
            <a:pPr algn="ctr">
              <a:lnSpc>
                <a:spcPts val="3359"/>
              </a:lnSpc>
            </a:pPr>
            <a:r>
              <a:rPr lang="en-US" sz="2399">
                <a:solidFill>
                  <a:srgbClr val="2E2E2E"/>
                </a:solidFill>
                <a:latin typeface="Montserrat Classic Bold"/>
              </a:rPr>
              <a:t>SOH</a:t>
            </a:r>
          </a:p>
        </p:txBody>
      </p:sp>
      <p:sp>
        <p:nvSpPr>
          <p:cNvPr id="9" name="TextBox 9"/>
          <p:cNvSpPr txBox="1"/>
          <p:nvPr/>
        </p:nvSpPr>
        <p:spPr>
          <a:xfrm>
            <a:off x="1028700" y="1162050"/>
            <a:ext cx="8115300" cy="1962160"/>
          </a:xfrm>
          <a:prstGeom prst="rect">
            <a:avLst/>
          </a:prstGeom>
        </p:spPr>
        <p:txBody>
          <a:bodyPr lIns="0" tIns="0" rIns="0" bIns="0" rtlCol="0" anchor="t">
            <a:spAutoFit/>
          </a:bodyPr>
          <a:lstStyle/>
          <a:p>
            <a:pPr>
              <a:lnSpc>
                <a:spcPts val="7500"/>
              </a:lnSpc>
            </a:pPr>
            <a:r>
              <a:rPr lang="en-US" sz="7500">
                <a:solidFill>
                  <a:srgbClr val="004AAD"/>
                </a:solidFill>
                <a:latin typeface="Montserrat Classic Bold"/>
              </a:rPr>
              <a:t>WHAT MATTERS?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3030203" y="-5793648"/>
            <a:ext cx="11511802" cy="20241190"/>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10118" y="304410"/>
            <a:ext cx="7206439" cy="1305706"/>
          </a:xfrm>
          <a:prstGeom prst="rect">
            <a:avLst/>
          </a:prstGeom>
        </p:spPr>
        <p:txBody>
          <a:bodyPr lIns="0" tIns="0" rIns="0" bIns="0" rtlCol="0" anchor="t">
            <a:spAutoFit/>
          </a:bodyPr>
          <a:lstStyle/>
          <a:p>
            <a:pPr algn="ctr">
              <a:lnSpc>
                <a:spcPts val="10759"/>
              </a:lnSpc>
            </a:pPr>
            <a:r>
              <a:rPr lang="en-US" sz="7685">
                <a:solidFill>
                  <a:srgbClr val="004AAD"/>
                </a:solidFill>
                <a:latin typeface="Canva Sans Bold"/>
              </a:rPr>
              <a:t>Battery to CAN</a:t>
            </a:r>
          </a:p>
        </p:txBody>
      </p:sp>
      <p:grpSp>
        <p:nvGrpSpPr>
          <p:cNvPr id="8" name="Group 8"/>
          <p:cNvGrpSpPr/>
          <p:nvPr/>
        </p:nvGrpSpPr>
        <p:grpSpPr>
          <a:xfrm>
            <a:off x="581570" y="2091365"/>
            <a:ext cx="7287056" cy="1679085"/>
            <a:chOff x="0" y="-61627"/>
            <a:chExt cx="9716075" cy="2238780"/>
          </a:xfrm>
        </p:grpSpPr>
        <p:sp>
          <p:nvSpPr>
            <p:cNvPr id="9" name="TextBox 9"/>
            <p:cNvSpPr txBox="1"/>
            <p:nvPr/>
          </p:nvSpPr>
          <p:spPr>
            <a:xfrm>
              <a:off x="0" y="61103"/>
              <a:ext cx="3456565" cy="2116050"/>
            </a:xfrm>
            <a:prstGeom prst="rect">
              <a:avLst/>
            </a:prstGeom>
          </p:spPr>
          <p:txBody>
            <a:bodyPr lIns="0" tIns="0" rIns="0" bIns="0" rtlCol="0" anchor="t">
              <a:spAutoFit/>
            </a:bodyPr>
            <a:lstStyle/>
            <a:p>
              <a:pPr algn="r">
                <a:lnSpc>
                  <a:spcPts val="12293"/>
                </a:lnSpc>
              </a:pPr>
              <a:endParaRPr lang="en-US" sz="12293" dirty="0">
                <a:solidFill>
                  <a:srgbClr val="000000"/>
                </a:solidFill>
                <a:latin typeface="Ultra"/>
              </a:endParaRPr>
            </a:p>
          </p:txBody>
        </p:sp>
        <p:sp>
          <p:nvSpPr>
            <p:cNvPr id="10" name="TextBox 10"/>
            <p:cNvSpPr txBox="1"/>
            <p:nvPr/>
          </p:nvSpPr>
          <p:spPr>
            <a:xfrm>
              <a:off x="3810728" y="-61627"/>
              <a:ext cx="5905347" cy="745281"/>
            </a:xfrm>
            <a:prstGeom prst="rect">
              <a:avLst/>
            </a:prstGeom>
          </p:spPr>
          <p:txBody>
            <a:bodyPr lIns="0" tIns="0" rIns="0" bIns="0" rtlCol="0" anchor="t">
              <a:spAutoFit/>
            </a:bodyPr>
            <a:lstStyle/>
            <a:p>
              <a:pPr algn="l">
                <a:lnSpc>
                  <a:spcPts val="4610"/>
                </a:lnSpc>
              </a:pPr>
              <a:endParaRPr lang="en-US" sz="3414" dirty="0">
                <a:solidFill>
                  <a:srgbClr val="000000"/>
                </a:solidFill>
                <a:latin typeface="Glacial Indifference Bold"/>
              </a:endParaRPr>
            </a:p>
          </p:txBody>
        </p:sp>
        <p:sp>
          <p:nvSpPr>
            <p:cNvPr id="11" name="TextBox 11"/>
            <p:cNvSpPr txBox="1"/>
            <p:nvPr/>
          </p:nvSpPr>
          <p:spPr>
            <a:xfrm>
              <a:off x="3810728" y="829292"/>
              <a:ext cx="5905347" cy="1018253"/>
            </a:xfrm>
            <a:prstGeom prst="rect">
              <a:avLst/>
            </a:prstGeom>
          </p:spPr>
          <p:txBody>
            <a:bodyPr lIns="0" tIns="0" rIns="0" bIns="0" rtlCol="0" anchor="t">
              <a:spAutoFit/>
            </a:bodyPr>
            <a:lstStyle/>
            <a:p>
              <a:pPr>
                <a:lnSpc>
                  <a:spcPts val="2079"/>
                </a:lnSpc>
              </a:pPr>
              <a:endParaRPr/>
            </a:p>
            <a:p>
              <a:pPr>
                <a:lnSpc>
                  <a:spcPts val="2079"/>
                </a:lnSpc>
              </a:pPr>
              <a:endParaRPr/>
            </a:p>
            <a:p>
              <a:pPr algn="l">
                <a:lnSpc>
                  <a:spcPts val="2079"/>
                </a:lnSpc>
              </a:pPr>
              <a:endParaRPr/>
            </a:p>
          </p:txBody>
        </p:sp>
      </p:grpSp>
      <p:grpSp>
        <p:nvGrpSpPr>
          <p:cNvPr id="12" name="Group 12"/>
          <p:cNvGrpSpPr/>
          <p:nvPr/>
        </p:nvGrpSpPr>
        <p:grpSpPr>
          <a:xfrm>
            <a:off x="315948" y="3733088"/>
            <a:ext cx="9816092" cy="5204566"/>
            <a:chOff x="-3563981" y="-526026"/>
            <a:chExt cx="13088123" cy="6939425"/>
          </a:xfrm>
        </p:grpSpPr>
        <p:sp>
          <p:nvSpPr>
            <p:cNvPr id="13" name="TextBox 13"/>
            <p:cNvSpPr txBox="1"/>
            <p:nvPr/>
          </p:nvSpPr>
          <p:spPr>
            <a:xfrm>
              <a:off x="-3563981" y="-526026"/>
              <a:ext cx="7023539" cy="6939425"/>
            </a:xfrm>
            <a:prstGeom prst="rect">
              <a:avLst/>
            </a:prstGeom>
          </p:spPr>
          <p:txBody>
            <a:bodyPr wrap="square" lIns="0" tIns="0" rIns="0" bIns="0" rtlCol="0" anchor="t">
              <a:spAutoFit/>
            </a:bodyPr>
            <a:lstStyle/>
            <a:p>
              <a:pPr algn="ctr">
                <a:lnSpc>
                  <a:spcPts val="13500"/>
                </a:lnSpc>
              </a:pPr>
              <a:r>
                <a:rPr lang="en-US" sz="13500" dirty="0">
                  <a:solidFill>
                    <a:srgbClr val="000000"/>
                  </a:solidFill>
                  <a:latin typeface="Ultra"/>
                </a:rPr>
                <a:t>1 </a:t>
              </a:r>
            </a:p>
            <a:p>
              <a:pPr algn="r">
                <a:lnSpc>
                  <a:spcPts val="13500"/>
                </a:lnSpc>
              </a:pPr>
              <a:endParaRPr lang="en-US" sz="13500" dirty="0">
                <a:solidFill>
                  <a:srgbClr val="000000"/>
                </a:solidFill>
                <a:latin typeface="Ultra"/>
              </a:endParaRPr>
            </a:p>
            <a:p>
              <a:pPr algn="ctr">
                <a:lnSpc>
                  <a:spcPts val="13500"/>
                </a:lnSpc>
              </a:pPr>
              <a:r>
                <a:rPr lang="en-US" sz="13500" dirty="0">
                  <a:solidFill>
                    <a:srgbClr val="000000"/>
                  </a:solidFill>
                  <a:latin typeface="Ultra"/>
                </a:rPr>
                <a:t>2</a:t>
              </a:r>
            </a:p>
          </p:txBody>
        </p:sp>
        <p:sp>
          <p:nvSpPr>
            <p:cNvPr id="14" name="TextBox 14"/>
            <p:cNvSpPr txBox="1"/>
            <p:nvPr/>
          </p:nvSpPr>
          <p:spPr>
            <a:xfrm>
              <a:off x="2093514" y="-169476"/>
              <a:ext cx="7430628" cy="5174497"/>
            </a:xfrm>
            <a:prstGeom prst="rect">
              <a:avLst/>
            </a:prstGeom>
          </p:spPr>
          <p:txBody>
            <a:bodyPr wrap="square" lIns="0" tIns="0" rIns="0" bIns="0" rtlCol="0" anchor="t">
              <a:spAutoFit/>
            </a:bodyPr>
            <a:lstStyle/>
            <a:p>
              <a:pPr algn="l">
                <a:lnSpc>
                  <a:spcPts val="5062"/>
                </a:lnSpc>
              </a:pPr>
              <a:r>
                <a:rPr lang="en-US" sz="3750" dirty="0">
                  <a:solidFill>
                    <a:srgbClr val="000000"/>
                  </a:solidFill>
                  <a:latin typeface="Glacial Indifference Bold"/>
                </a:rPr>
                <a:t>STM32F407VGT6 DISCOVERY BOARD </a:t>
              </a:r>
            </a:p>
            <a:p>
              <a:pPr algn="l">
                <a:lnSpc>
                  <a:spcPts val="5062"/>
                </a:lnSpc>
              </a:pPr>
              <a:endParaRPr lang="en-US" sz="3750" dirty="0">
                <a:solidFill>
                  <a:srgbClr val="000000"/>
                </a:solidFill>
                <a:latin typeface="Glacial Indifference Bold"/>
              </a:endParaRPr>
            </a:p>
            <a:p>
              <a:pPr algn="l">
                <a:lnSpc>
                  <a:spcPts val="5062"/>
                </a:lnSpc>
              </a:pPr>
              <a:endParaRPr lang="en-US" sz="3750" dirty="0">
                <a:solidFill>
                  <a:srgbClr val="000000"/>
                </a:solidFill>
                <a:latin typeface="Glacial Indifference Bold"/>
              </a:endParaRPr>
            </a:p>
            <a:p>
              <a:pPr algn="l">
                <a:lnSpc>
                  <a:spcPts val="5062"/>
                </a:lnSpc>
              </a:pPr>
              <a:endParaRPr lang="en-US" sz="3750" dirty="0">
                <a:solidFill>
                  <a:srgbClr val="000000"/>
                </a:solidFill>
                <a:latin typeface="Glacial Indifference Bold"/>
              </a:endParaRPr>
            </a:p>
            <a:p>
              <a:pPr algn="l">
                <a:lnSpc>
                  <a:spcPts val="5062"/>
                </a:lnSpc>
              </a:pPr>
              <a:r>
                <a:rPr lang="en-US" sz="3750">
                  <a:solidFill>
                    <a:srgbClr val="000000"/>
                  </a:solidFill>
                  <a:latin typeface="Glacial Indifference Bold"/>
                </a:rPr>
                <a:t>CAN BUS Module </a:t>
              </a:r>
              <a:endParaRPr lang="en-US" sz="3750" dirty="0">
                <a:solidFill>
                  <a:srgbClr val="000000"/>
                </a:solidFill>
                <a:latin typeface="Glacial Indifference Bold"/>
              </a:endParaRPr>
            </a:p>
          </p:txBody>
        </p:sp>
        <p:sp>
          <p:nvSpPr>
            <p:cNvPr id="15" name="TextBox 15"/>
            <p:cNvSpPr txBox="1"/>
            <p:nvPr/>
          </p:nvSpPr>
          <p:spPr>
            <a:xfrm>
              <a:off x="3735450" y="673254"/>
              <a:ext cx="5788692" cy="361950"/>
            </a:xfrm>
            <a:prstGeom prst="rect">
              <a:avLst/>
            </a:prstGeom>
          </p:spPr>
          <p:txBody>
            <a:bodyPr lIns="0" tIns="0" rIns="0" bIns="0" rtlCol="0" anchor="t">
              <a:spAutoFit/>
            </a:bodyPr>
            <a:lstStyle/>
            <a:p>
              <a:pPr algn="l">
                <a:lnSpc>
                  <a:spcPts val="2283"/>
                </a:lnSpc>
              </a:pPr>
              <a:endParaRPr dirty="0"/>
            </a:p>
          </p:txBody>
        </p:sp>
      </p:grpSp>
      <p:sp>
        <p:nvSpPr>
          <p:cNvPr id="16" name="TextBox 16"/>
          <p:cNvSpPr txBox="1"/>
          <p:nvPr/>
        </p:nvSpPr>
        <p:spPr>
          <a:xfrm>
            <a:off x="9592602" y="8070228"/>
            <a:ext cx="4341519" cy="283369"/>
          </a:xfrm>
          <a:prstGeom prst="rect">
            <a:avLst/>
          </a:prstGeom>
        </p:spPr>
        <p:txBody>
          <a:bodyPr lIns="0" tIns="0" rIns="0" bIns="0" rtlCol="0" anchor="t">
            <a:spAutoFit/>
          </a:bodyPr>
          <a:lstStyle/>
          <a:p>
            <a:pPr algn="l">
              <a:lnSpc>
                <a:spcPts val="2283"/>
              </a:lnSpc>
            </a:pPr>
            <a:endParaRPr/>
          </a:p>
        </p:txBody>
      </p:sp>
      <p:pic>
        <p:nvPicPr>
          <p:cNvPr id="18" name="Picture 17">
            <a:extLst>
              <a:ext uri="{FF2B5EF4-FFF2-40B4-BE49-F238E27FC236}">
                <a16:creationId xmlns:a16="http://schemas.microsoft.com/office/drawing/2014/main" id="{6CE48A69-1217-4EEE-B8EC-64605934EB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7761" y="2330480"/>
            <a:ext cx="5791199" cy="2961033"/>
          </a:xfrm>
          <a:prstGeom prst="rect">
            <a:avLst/>
          </a:prstGeom>
        </p:spPr>
      </p:pic>
      <p:pic>
        <p:nvPicPr>
          <p:cNvPr id="17" name="Picture 16">
            <a:extLst>
              <a:ext uri="{FF2B5EF4-FFF2-40B4-BE49-F238E27FC236}">
                <a16:creationId xmlns:a16="http://schemas.microsoft.com/office/drawing/2014/main" id="{2AC1CA2F-EADA-0C88-3BCD-F1319EBB59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61307" y="5940935"/>
            <a:ext cx="4341519" cy="35085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156533" y="2009456"/>
            <a:ext cx="5561942" cy="3787657"/>
          </a:xfrm>
          <a:custGeom>
            <a:avLst/>
            <a:gdLst/>
            <a:ahLst/>
            <a:cxnLst/>
            <a:rect l="l" t="t" r="r" b="b"/>
            <a:pathLst>
              <a:path w="5561942" h="3787657">
                <a:moveTo>
                  <a:pt x="0" y="0"/>
                </a:moveTo>
                <a:lnTo>
                  <a:pt x="5561942" y="0"/>
                </a:lnTo>
                <a:lnTo>
                  <a:pt x="5561942" y="3787657"/>
                </a:lnTo>
                <a:lnTo>
                  <a:pt x="0" y="3787657"/>
                </a:lnTo>
                <a:lnTo>
                  <a:pt x="0" y="0"/>
                </a:lnTo>
                <a:close/>
              </a:path>
            </a:pathLst>
          </a:custGeom>
          <a:blipFill>
            <a:blip r:embed="rId4"/>
            <a:stretch>
              <a:fillRect/>
            </a:stretch>
          </a:blipFill>
        </p:spPr>
      </p:sp>
      <p:sp>
        <p:nvSpPr>
          <p:cNvPr id="4" name="Freeform 4"/>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Freeform 5"/>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7">
              <a:alphaModFix amt="50000"/>
              <a:extLst>
                <a:ext uri="{96DAC541-7B7A-43D3-8B79-37D633B846F1}">
                  <asvg:svgBlip xmlns:asvg="http://schemas.microsoft.com/office/drawing/2016/SVG/main" r:embed="rId8"/>
                </a:ext>
              </a:extLst>
            </a:blip>
            <a:stretch>
              <a:fillRect/>
            </a:stretch>
          </a:blipFill>
        </p:spPr>
      </p:sp>
      <p:sp>
        <p:nvSpPr>
          <p:cNvPr id="6" name="Freeform 6"/>
          <p:cNvSpPr/>
          <p:nvPr/>
        </p:nvSpPr>
        <p:spPr>
          <a:xfrm>
            <a:off x="6126848" y="1798545"/>
            <a:ext cx="2280568" cy="2280568"/>
          </a:xfrm>
          <a:custGeom>
            <a:avLst/>
            <a:gdLst/>
            <a:ahLst/>
            <a:cxnLst/>
            <a:rect l="l" t="t" r="r" b="b"/>
            <a:pathLst>
              <a:path w="2280568" h="2280568">
                <a:moveTo>
                  <a:pt x="0" y="0"/>
                </a:moveTo>
                <a:lnTo>
                  <a:pt x="2280568" y="0"/>
                </a:lnTo>
                <a:lnTo>
                  <a:pt x="2280568" y="2280568"/>
                </a:lnTo>
                <a:lnTo>
                  <a:pt x="0" y="2280568"/>
                </a:lnTo>
                <a:lnTo>
                  <a:pt x="0" y="0"/>
                </a:lnTo>
                <a:close/>
              </a:path>
            </a:pathLst>
          </a:custGeom>
          <a:blipFill>
            <a:blip r:embed="rId9"/>
            <a:stretch>
              <a:fillRect/>
            </a:stretch>
          </a:blipFill>
        </p:spPr>
        <p:txBody>
          <a:bodyPr/>
          <a:lstStyle/>
          <a:p>
            <a:endParaRPr lang="en-IN" dirty="0"/>
          </a:p>
        </p:txBody>
      </p:sp>
      <p:sp>
        <p:nvSpPr>
          <p:cNvPr id="7" name="Freeform 7"/>
          <p:cNvSpPr/>
          <p:nvPr/>
        </p:nvSpPr>
        <p:spPr>
          <a:xfrm>
            <a:off x="6166626" y="5461450"/>
            <a:ext cx="3107562" cy="2271735"/>
          </a:xfrm>
          <a:custGeom>
            <a:avLst/>
            <a:gdLst/>
            <a:ahLst/>
            <a:cxnLst/>
            <a:rect l="l" t="t" r="r" b="b"/>
            <a:pathLst>
              <a:path w="3107562" h="2271735">
                <a:moveTo>
                  <a:pt x="0" y="0"/>
                </a:moveTo>
                <a:lnTo>
                  <a:pt x="3107562" y="0"/>
                </a:lnTo>
                <a:lnTo>
                  <a:pt x="3107562" y="2271734"/>
                </a:lnTo>
                <a:lnTo>
                  <a:pt x="0" y="2271734"/>
                </a:lnTo>
                <a:lnTo>
                  <a:pt x="0" y="0"/>
                </a:lnTo>
                <a:close/>
              </a:path>
            </a:pathLst>
          </a:custGeom>
          <a:blipFill>
            <a:blip r:embed="rId10"/>
            <a:stretch>
              <a:fillRect l="-17668" t="-38040" r="-14136" b="-42259"/>
            </a:stretch>
          </a:blipFill>
        </p:spPr>
      </p:sp>
      <p:sp>
        <p:nvSpPr>
          <p:cNvPr id="8" name="TextBox 8"/>
          <p:cNvSpPr txBox="1"/>
          <p:nvPr/>
        </p:nvSpPr>
        <p:spPr>
          <a:xfrm>
            <a:off x="0" y="304410"/>
            <a:ext cx="13856032" cy="1305706"/>
          </a:xfrm>
          <a:prstGeom prst="rect">
            <a:avLst/>
          </a:prstGeom>
        </p:spPr>
        <p:txBody>
          <a:bodyPr lIns="0" tIns="0" rIns="0" bIns="0" rtlCol="0" anchor="t">
            <a:spAutoFit/>
          </a:bodyPr>
          <a:lstStyle/>
          <a:p>
            <a:pPr algn="ctr">
              <a:lnSpc>
                <a:spcPts val="10759"/>
              </a:lnSpc>
            </a:pPr>
            <a:r>
              <a:rPr lang="en-US" sz="7685" dirty="0">
                <a:solidFill>
                  <a:srgbClr val="004AAD"/>
                </a:solidFill>
                <a:latin typeface="Canva Sans Bold"/>
              </a:rPr>
              <a:t>Voltage and Current Sensor</a:t>
            </a:r>
          </a:p>
        </p:txBody>
      </p:sp>
      <p:grpSp>
        <p:nvGrpSpPr>
          <p:cNvPr id="9" name="Group 9"/>
          <p:cNvGrpSpPr/>
          <p:nvPr/>
        </p:nvGrpSpPr>
        <p:grpSpPr>
          <a:xfrm>
            <a:off x="170750" y="2071712"/>
            <a:ext cx="7143107" cy="1742080"/>
            <a:chOff x="0" y="-526025"/>
            <a:chExt cx="9524142" cy="2322773"/>
          </a:xfrm>
        </p:grpSpPr>
        <p:sp>
          <p:nvSpPr>
            <p:cNvPr id="10" name="TextBox 10"/>
            <p:cNvSpPr txBox="1"/>
            <p:nvPr/>
          </p:nvSpPr>
          <p:spPr>
            <a:xfrm>
              <a:off x="0" y="-526025"/>
              <a:ext cx="3388282" cy="2322773"/>
            </a:xfrm>
            <a:prstGeom prst="rect">
              <a:avLst/>
            </a:prstGeom>
          </p:spPr>
          <p:txBody>
            <a:bodyPr lIns="0" tIns="0" rIns="0" bIns="0" rtlCol="0" anchor="t">
              <a:spAutoFit/>
            </a:bodyPr>
            <a:lstStyle/>
            <a:p>
              <a:pPr algn="ctr">
                <a:lnSpc>
                  <a:spcPts val="13500"/>
                </a:lnSpc>
              </a:pPr>
              <a:r>
                <a:rPr lang="en-US" sz="13500" dirty="0">
                  <a:solidFill>
                    <a:srgbClr val="000000"/>
                  </a:solidFill>
                  <a:latin typeface="Ultra"/>
                </a:rPr>
                <a:t>1</a:t>
              </a:r>
            </a:p>
          </p:txBody>
        </p:sp>
        <p:sp>
          <p:nvSpPr>
            <p:cNvPr id="11" name="TextBox 11"/>
            <p:cNvSpPr txBox="1"/>
            <p:nvPr/>
          </p:nvSpPr>
          <p:spPr>
            <a:xfrm>
              <a:off x="2829117" y="-52134"/>
              <a:ext cx="5788692" cy="812800"/>
            </a:xfrm>
            <a:prstGeom prst="rect">
              <a:avLst/>
            </a:prstGeom>
          </p:spPr>
          <p:txBody>
            <a:bodyPr lIns="0" tIns="0" rIns="0" bIns="0" rtlCol="0" anchor="t">
              <a:spAutoFit/>
            </a:bodyPr>
            <a:lstStyle/>
            <a:p>
              <a:pPr algn="l">
                <a:lnSpc>
                  <a:spcPts val="5062"/>
                </a:lnSpc>
              </a:pPr>
              <a:r>
                <a:rPr lang="en-US" sz="3750" dirty="0">
                  <a:solidFill>
                    <a:srgbClr val="000000"/>
                  </a:solidFill>
                  <a:latin typeface="Glacial Indifference Bold"/>
                </a:rPr>
                <a:t>Voltage Sensor</a:t>
              </a:r>
            </a:p>
          </p:txBody>
        </p:sp>
        <p:sp>
          <p:nvSpPr>
            <p:cNvPr id="12" name="TextBox 12"/>
            <p:cNvSpPr txBox="1"/>
            <p:nvPr/>
          </p:nvSpPr>
          <p:spPr>
            <a:xfrm>
              <a:off x="3735450" y="673254"/>
              <a:ext cx="5788692" cy="361950"/>
            </a:xfrm>
            <a:prstGeom prst="rect">
              <a:avLst/>
            </a:prstGeom>
          </p:spPr>
          <p:txBody>
            <a:bodyPr lIns="0" tIns="0" rIns="0" bIns="0" rtlCol="0" anchor="t">
              <a:spAutoFit/>
            </a:bodyPr>
            <a:lstStyle/>
            <a:p>
              <a:pPr algn="l">
                <a:lnSpc>
                  <a:spcPts val="2283"/>
                </a:lnSpc>
              </a:pPr>
              <a:endParaRPr/>
            </a:p>
          </p:txBody>
        </p:sp>
      </p:grpSp>
      <p:grpSp>
        <p:nvGrpSpPr>
          <p:cNvPr id="13" name="Group 13"/>
          <p:cNvGrpSpPr/>
          <p:nvPr/>
        </p:nvGrpSpPr>
        <p:grpSpPr>
          <a:xfrm>
            <a:off x="170750" y="6196454"/>
            <a:ext cx="7143107" cy="1742080"/>
            <a:chOff x="0" y="-526025"/>
            <a:chExt cx="9524142" cy="2322773"/>
          </a:xfrm>
        </p:grpSpPr>
        <p:sp>
          <p:nvSpPr>
            <p:cNvPr id="14" name="TextBox 14"/>
            <p:cNvSpPr txBox="1"/>
            <p:nvPr/>
          </p:nvSpPr>
          <p:spPr>
            <a:xfrm>
              <a:off x="0" y="-526025"/>
              <a:ext cx="3388282" cy="2322773"/>
            </a:xfrm>
            <a:prstGeom prst="rect">
              <a:avLst/>
            </a:prstGeom>
          </p:spPr>
          <p:txBody>
            <a:bodyPr lIns="0" tIns="0" rIns="0" bIns="0" rtlCol="0" anchor="t">
              <a:spAutoFit/>
            </a:bodyPr>
            <a:lstStyle/>
            <a:p>
              <a:pPr algn="ctr">
                <a:lnSpc>
                  <a:spcPts val="13500"/>
                </a:lnSpc>
              </a:pPr>
              <a:r>
                <a:rPr lang="en-US" sz="13500" dirty="0">
                  <a:solidFill>
                    <a:srgbClr val="000000"/>
                  </a:solidFill>
                  <a:latin typeface="Ultra"/>
                </a:rPr>
                <a:t>2</a:t>
              </a:r>
            </a:p>
          </p:txBody>
        </p:sp>
        <p:sp>
          <p:nvSpPr>
            <p:cNvPr id="15" name="TextBox 15"/>
            <p:cNvSpPr txBox="1"/>
            <p:nvPr/>
          </p:nvSpPr>
          <p:spPr>
            <a:xfrm>
              <a:off x="2988662" y="-60978"/>
              <a:ext cx="5788692" cy="812800"/>
            </a:xfrm>
            <a:prstGeom prst="rect">
              <a:avLst/>
            </a:prstGeom>
          </p:spPr>
          <p:txBody>
            <a:bodyPr lIns="0" tIns="0" rIns="0" bIns="0" rtlCol="0" anchor="t">
              <a:spAutoFit/>
            </a:bodyPr>
            <a:lstStyle/>
            <a:p>
              <a:pPr algn="l">
                <a:lnSpc>
                  <a:spcPts val="5062"/>
                </a:lnSpc>
              </a:pPr>
              <a:r>
                <a:rPr lang="en-US" sz="3750" dirty="0">
                  <a:solidFill>
                    <a:srgbClr val="000000"/>
                  </a:solidFill>
                  <a:latin typeface="Glacial Indifference Bold"/>
                </a:rPr>
                <a:t>Current Sensor</a:t>
              </a:r>
            </a:p>
          </p:txBody>
        </p:sp>
        <p:sp>
          <p:nvSpPr>
            <p:cNvPr id="16" name="TextBox 16"/>
            <p:cNvSpPr txBox="1"/>
            <p:nvPr/>
          </p:nvSpPr>
          <p:spPr>
            <a:xfrm>
              <a:off x="3735450" y="673254"/>
              <a:ext cx="5788692" cy="361950"/>
            </a:xfrm>
            <a:prstGeom prst="rect">
              <a:avLst/>
            </a:prstGeom>
          </p:spPr>
          <p:txBody>
            <a:bodyPr lIns="0" tIns="0" rIns="0" bIns="0" rtlCol="0" anchor="t">
              <a:spAutoFit/>
            </a:bodyPr>
            <a:lstStyle/>
            <a:p>
              <a:pPr algn="l">
                <a:lnSpc>
                  <a:spcPts val="2283"/>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42949" y="2413182"/>
            <a:ext cx="15595986" cy="7205345"/>
          </a:xfrm>
          <a:custGeom>
            <a:avLst/>
            <a:gdLst/>
            <a:ahLst/>
            <a:cxnLst/>
            <a:rect l="l" t="t" r="r" b="b"/>
            <a:pathLst>
              <a:path w="15595986" h="7205345">
                <a:moveTo>
                  <a:pt x="0" y="0"/>
                </a:moveTo>
                <a:lnTo>
                  <a:pt x="15595986" y="0"/>
                </a:lnTo>
                <a:lnTo>
                  <a:pt x="15595986" y="7205345"/>
                </a:lnTo>
                <a:lnTo>
                  <a:pt x="0" y="7205345"/>
                </a:lnTo>
                <a:lnTo>
                  <a:pt x="0" y="0"/>
                </a:lnTo>
                <a:close/>
              </a:path>
            </a:pathLst>
          </a:custGeom>
          <a:blipFill>
            <a:blip r:embed="rId6"/>
            <a:stretch>
              <a:fillRect/>
            </a:stretch>
          </a:blipFill>
        </p:spPr>
      </p:sp>
      <p:sp>
        <p:nvSpPr>
          <p:cNvPr id="5" name="TextBox 5"/>
          <p:cNvSpPr txBox="1"/>
          <p:nvPr/>
        </p:nvSpPr>
        <p:spPr>
          <a:xfrm>
            <a:off x="580182" y="659765"/>
            <a:ext cx="14068367" cy="1309065"/>
          </a:xfrm>
          <a:prstGeom prst="rect">
            <a:avLst/>
          </a:prstGeom>
        </p:spPr>
        <p:txBody>
          <a:bodyPr lIns="0" tIns="0" rIns="0" bIns="0" rtlCol="0" anchor="t">
            <a:spAutoFit/>
          </a:bodyPr>
          <a:lstStyle/>
          <a:p>
            <a:pPr algn="ctr">
              <a:lnSpc>
                <a:spcPts val="10796"/>
              </a:lnSpc>
            </a:pPr>
            <a:r>
              <a:rPr lang="en-US" sz="7712">
                <a:solidFill>
                  <a:srgbClr val="004AAD"/>
                </a:solidFill>
                <a:latin typeface="Canva Sans Bold"/>
              </a:rPr>
              <a:t>Why CAN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04800" y="2324100"/>
            <a:ext cx="15117512" cy="6734164"/>
          </a:xfrm>
          <a:custGeom>
            <a:avLst/>
            <a:gdLst/>
            <a:ahLst/>
            <a:cxnLst/>
            <a:rect l="l" t="t" r="r" b="b"/>
            <a:pathLst>
              <a:path w="15117512" h="6734164">
                <a:moveTo>
                  <a:pt x="0" y="0"/>
                </a:moveTo>
                <a:lnTo>
                  <a:pt x="15117512" y="0"/>
                </a:lnTo>
                <a:lnTo>
                  <a:pt x="15117512" y="6734164"/>
                </a:lnTo>
                <a:lnTo>
                  <a:pt x="0" y="6734164"/>
                </a:lnTo>
                <a:lnTo>
                  <a:pt x="0" y="0"/>
                </a:lnTo>
                <a:close/>
              </a:path>
            </a:pathLst>
          </a:custGeom>
          <a:blipFill>
            <a:blip r:embed="rId6"/>
            <a:stretch>
              <a:fillRect/>
            </a:stretch>
          </a:blipFill>
        </p:spPr>
      </p:sp>
      <p:sp>
        <p:nvSpPr>
          <p:cNvPr id="5" name="TextBox 5"/>
          <p:cNvSpPr txBox="1"/>
          <p:nvPr/>
        </p:nvSpPr>
        <p:spPr>
          <a:xfrm>
            <a:off x="580182" y="659765"/>
            <a:ext cx="14068367" cy="1309065"/>
          </a:xfrm>
          <a:prstGeom prst="rect">
            <a:avLst/>
          </a:prstGeom>
        </p:spPr>
        <p:txBody>
          <a:bodyPr lIns="0" tIns="0" rIns="0" bIns="0" rtlCol="0" anchor="t">
            <a:spAutoFit/>
          </a:bodyPr>
          <a:lstStyle/>
          <a:p>
            <a:pPr algn="ctr">
              <a:lnSpc>
                <a:spcPts val="10796"/>
              </a:lnSpc>
            </a:pPr>
            <a:r>
              <a:rPr lang="en-US" sz="7712" dirty="0">
                <a:solidFill>
                  <a:srgbClr val="004AAD"/>
                </a:solidFill>
                <a:latin typeface="Canva Sans Bold"/>
              </a:rPr>
              <a:t>CAN Data Frame</a:t>
            </a: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679</TotalTime>
  <Words>170</Words>
  <Application>Microsoft Office PowerPoint</Application>
  <PresentationFormat>Custom</PresentationFormat>
  <Paragraphs>37</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Trebuchet MS</vt:lpstr>
      <vt:lpstr>Ultra</vt:lpstr>
      <vt:lpstr>Arial</vt:lpstr>
      <vt:lpstr>Wingdings 3</vt:lpstr>
      <vt:lpstr>Canva Sans Bold</vt:lpstr>
      <vt:lpstr>Montserrat Classic</vt:lpstr>
      <vt:lpstr>Glacial Indifference Bold</vt:lpstr>
      <vt:lpstr>Montserrat Classic Bold</vt:lpstr>
      <vt:lpstr>Montserrat Classic Bold Italics</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dc:creator>HP</dc:creator>
  <cp:lastModifiedBy>Rahul Labade</cp:lastModifiedBy>
  <cp:revision>20</cp:revision>
  <dcterms:created xsi:type="dcterms:W3CDTF">2006-08-16T00:00:00Z</dcterms:created>
  <dcterms:modified xsi:type="dcterms:W3CDTF">2024-08-25T15:31:10Z</dcterms:modified>
  <dc:identifier>DAF9Dtf9MdQ</dc:identifier>
</cp:coreProperties>
</file>